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61" r:id="rId7"/>
    <p:sldId id="264" r:id="rId8"/>
    <p:sldId id="279" r:id="rId9"/>
    <p:sldId id="280" r:id="rId10"/>
    <p:sldId id="281" r:id="rId11"/>
    <p:sldId id="271" r:id="rId12"/>
    <p:sldId id="263" r:id="rId13"/>
    <p:sldId id="278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embeddedFontLst>
    <p:embeddedFont>
      <p:font typeface="Arial Black" panose="020B0A04020102020204" pitchFamily="34" charset="0"/>
      <p:regular r:id="rId21"/>
      <p:bold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Ra/b2L7jssDw5yWGYLVKFUv7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8717256-2611-7DF9-4C1E-0FDAEE90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>
            <a:extLst>
              <a:ext uri="{FF2B5EF4-FFF2-40B4-BE49-F238E27FC236}">
                <a16:creationId xmlns:a16="http://schemas.microsoft.com/office/drawing/2014/main" id="{512F2A4E-E284-360B-F139-7C1B0C2B6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2:notes">
            <a:extLst>
              <a:ext uri="{FF2B5EF4-FFF2-40B4-BE49-F238E27FC236}">
                <a16:creationId xmlns:a16="http://schemas.microsoft.com/office/drawing/2014/main" id="{7734FAF7-6C4F-42E1-5D2E-E06B90980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2:notes">
            <a:extLst>
              <a:ext uri="{FF2B5EF4-FFF2-40B4-BE49-F238E27FC236}">
                <a16:creationId xmlns:a16="http://schemas.microsoft.com/office/drawing/2014/main" id="{B8709C82-FD12-3B53-1196-A463D7C101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71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4CCFD2D-8970-A7A8-DE41-CDD48CA9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>
            <a:extLst>
              <a:ext uri="{FF2B5EF4-FFF2-40B4-BE49-F238E27FC236}">
                <a16:creationId xmlns:a16="http://schemas.microsoft.com/office/drawing/2014/main" id="{19B605C4-FDE0-5640-6F68-B197C6AF3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7:notes">
            <a:extLst>
              <a:ext uri="{FF2B5EF4-FFF2-40B4-BE49-F238E27FC236}">
                <a16:creationId xmlns:a16="http://schemas.microsoft.com/office/drawing/2014/main" id="{7D157F93-930C-8A6C-6E44-B3F8390FB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7:notes">
            <a:extLst>
              <a:ext uri="{FF2B5EF4-FFF2-40B4-BE49-F238E27FC236}">
                <a16:creationId xmlns:a16="http://schemas.microsoft.com/office/drawing/2014/main" id="{A2132B44-120B-557D-4EA6-1156877E2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F3BB08E-B7BC-845D-B7B9-B601E2FE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>
            <a:extLst>
              <a:ext uri="{FF2B5EF4-FFF2-40B4-BE49-F238E27FC236}">
                <a16:creationId xmlns:a16="http://schemas.microsoft.com/office/drawing/2014/main" id="{40DEF1DD-010B-7A49-D9CA-B30DAD69B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115EBE26-127D-C850-978B-B3DB03E15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DE940EE3-2933-6839-A332-1B2C25174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94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D4F0891-5EB9-B4DF-982A-796BCEFE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>
            <a:extLst>
              <a:ext uri="{FF2B5EF4-FFF2-40B4-BE49-F238E27FC236}">
                <a16:creationId xmlns:a16="http://schemas.microsoft.com/office/drawing/2014/main" id="{689EF261-8579-6C82-897E-8B135F63E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:notes">
            <a:extLst>
              <a:ext uri="{FF2B5EF4-FFF2-40B4-BE49-F238E27FC236}">
                <a16:creationId xmlns:a16="http://schemas.microsoft.com/office/drawing/2014/main" id="{2DABD21C-549D-E9D2-74B3-3D19E03D5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:notes">
            <a:extLst>
              <a:ext uri="{FF2B5EF4-FFF2-40B4-BE49-F238E27FC236}">
                <a16:creationId xmlns:a16="http://schemas.microsoft.com/office/drawing/2014/main" id="{CEDBA1C2-2678-0D0C-7E01-C517BAA11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20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5AA911-B70B-2DFA-C468-7C72B41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>
            <a:extLst>
              <a:ext uri="{FF2B5EF4-FFF2-40B4-BE49-F238E27FC236}">
                <a16:creationId xmlns:a16="http://schemas.microsoft.com/office/drawing/2014/main" id="{AFBF135A-6CCE-3893-3BDD-298D3EA24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4:notes">
            <a:extLst>
              <a:ext uri="{FF2B5EF4-FFF2-40B4-BE49-F238E27FC236}">
                <a16:creationId xmlns:a16="http://schemas.microsoft.com/office/drawing/2014/main" id="{C2FF2F5C-4A7D-0FD1-D514-2FE00BAB0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24:notes">
            <a:extLst>
              <a:ext uri="{FF2B5EF4-FFF2-40B4-BE49-F238E27FC236}">
                <a16:creationId xmlns:a16="http://schemas.microsoft.com/office/drawing/2014/main" id="{D30B4F59-FF80-B532-EB92-1A65A147B8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96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D13218-F351-EA25-498C-933DB65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>
            <a:extLst>
              <a:ext uri="{FF2B5EF4-FFF2-40B4-BE49-F238E27FC236}">
                <a16:creationId xmlns:a16="http://schemas.microsoft.com/office/drawing/2014/main" id="{56BE6170-F2A3-46C5-1881-E2EB485AB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3:notes">
            <a:extLst>
              <a:ext uri="{FF2B5EF4-FFF2-40B4-BE49-F238E27FC236}">
                <a16:creationId xmlns:a16="http://schemas.microsoft.com/office/drawing/2014/main" id="{7C6366D5-A73B-C5C7-049E-AF6C8143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3:notes">
            <a:extLst>
              <a:ext uri="{FF2B5EF4-FFF2-40B4-BE49-F238E27FC236}">
                <a16:creationId xmlns:a16="http://schemas.microsoft.com/office/drawing/2014/main" id="{481F1A82-4492-1082-4E09-710471E1C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2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27FBCEC2-A7D1-6378-7775-0DB38F8A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>
            <a:extLst>
              <a:ext uri="{FF2B5EF4-FFF2-40B4-BE49-F238E27FC236}">
                <a16:creationId xmlns:a16="http://schemas.microsoft.com/office/drawing/2014/main" id="{E0DC6020-B0B9-1225-259D-A4FF6CDE8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:notes">
            <a:extLst>
              <a:ext uri="{FF2B5EF4-FFF2-40B4-BE49-F238E27FC236}">
                <a16:creationId xmlns:a16="http://schemas.microsoft.com/office/drawing/2014/main" id="{FF607102-5294-7D35-9C1C-E1E9D14A04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9:notes">
            <a:extLst>
              <a:ext uri="{FF2B5EF4-FFF2-40B4-BE49-F238E27FC236}">
                <a16:creationId xmlns:a16="http://schemas.microsoft.com/office/drawing/2014/main" id="{282DFB4A-DD77-FD90-8804-983A2BAA7E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04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993D26B4-816E-1D5E-A9D8-9D8B6EBD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>
            <a:extLst>
              <a:ext uri="{FF2B5EF4-FFF2-40B4-BE49-F238E27FC236}">
                <a16:creationId xmlns:a16="http://schemas.microsoft.com/office/drawing/2014/main" id="{A505FC08-5EDB-8393-F7A1-48DE4033C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6:notes">
            <a:extLst>
              <a:ext uri="{FF2B5EF4-FFF2-40B4-BE49-F238E27FC236}">
                <a16:creationId xmlns:a16="http://schemas.microsoft.com/office/drawing/2014/main" id="{AB54D720-282A-7ACD-1A54-3F893F58A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6:notes">
            <a:extLst>
              <a:ext uri="{FF2B5EF4-FFF2-40B4-BE49-F238E27FC236}">
                <a16:creationId xmlns:a16="http://schemas.microsoft.com/office/drawing/2014/main" id="{D5D0B2BA-3332-8CE9-F05F-AE720682D3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22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pt-BR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1.svg"/><Relationship Id="rId5" Type="http://schemas.openxmlformats.org/officeDocument/2006/relationships/image" Target="../media/image47.svg"/><Relationship Id="rId10" Type="http://schemas.openxmlformats.org/officeDocument/2006/relationships/image" Target="../media/image10.png"/><Relationship Id="rId4" Type="http://schemas.openxmlformats.org/officeDocument/2006/relationships/image" Target="../media/image46.png"/><Relationship Id="rId9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microsoft.com/office/2007/relationships/hdphoto" Target="../media/hdphoto1.wdp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0;p1">
            <a:extLst>
              <a:ext uri="{FF2B5EF4-FFF2-40B4-BE49-F238E27FC236}">
                <a16:creationId xmlns:a16="http://schemas.microsoft.com/office/drawing/2014/main" id="{DDF106F1-3B8E-4152-BE78-F2E1E6D3D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326" r="17948"/>
          <a:stretch/>
        </p:blipFill>
        <p:spPr>
          <a:xfrm>
            <a:off x="4681052" y="2698377"/>
            <a:ext cx="2829896" cy="2768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F2F2F2"/>
            </a:outerShdw>
          </a:effectLst>
        </p:spPr>
      </p:pic>
      <p:sp>
        <p:nvSpPr>
          <p:cNvPr id="133" name="Google Shape;133;p22"/>
          <p:cNvSpPr txBox="1"/>
          <p:nvPr/>
        </p:nvSpPr>
        <p:spPr>
          <a:xfrm>
            <a:off x="3355804" y="1143781"/>
            <a:ext cx="5480393" cy="1038344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66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BOA NOITE</a:t>
            </a:r>
            <a:endParaRPr sz="66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19050000" ty="-19050000" sx="100000" sy="100000" flip="none" algn="tl"/>
        </a:blipFill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8C6AC1D4-4B9C-E697-3DC5-A4B40531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3A27C5C-BC50-0D0D-0434-A08EF526CFA0}"/>
              </a:ext>
            </a:extLst>
          </p:cNvPr>
          <p:cNvGrpSpPr/>
          <p:nvPr/>
        </p:nvGrpSpPr>
        <p:grpSpPr>
          <a:xfrm>
            <a:off x="3772035" y="1179652"/>
            <a:ext cx="4647929" cy="4547832"/>
            <a:chOff x="3772035" y="1179652"/>
            <a:chExt cx="4647929" cy="4547832"/>
          </a:xfrm>
        </p:grpSpPr>
        <p:pic>
          <p:nvPicPr>
            <p:cNvPr id="2" name="Google Shape;260;p1">
              <a:extLst>
                <a:ext uri="{FF2B5EF4-FFF2-40B4-BE49-F238E27FC236}">
                  <a16:creationId xmlns:a16="http://schemas.microsoft.com/office/drawing/2014/main" id="{0117A562-A7F0-4884-6B5A-716DF9F0F1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8326" r="17948"/>
            <a:stretch/>
          </p:blipFill>
          <p:spPr>
            <a:xfrm>
              <a:off x="3772035" y="1179652"/>
              <a:ext cx="4647929" cy="45478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8DC139F8-0175-0647-1749-4178FE01C908}"/>
                </a:ext>
              </a:extLst>
            </p:cNvPr>
            <p:cNvSpPr txBox="1"/>
            <p:nvPr/>
          </p:nvSpPr>
          <p:spPr>
            <a:xfrm>
              <a:off x="5726396" y="4167746"/>
              <a:ext cx="1490330" cy="68560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pt-BR" sz="4800" b="1" i="0" u="none" strike="noStrike" cap="none" dirty="0">
                  <a:solidFill>
                    <a:schemeClr val="lt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WEB</a:t>
              </a:r>
              <a:endParaRPr lang="pt-BR" sz="4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15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762000" ty="762000" sx="81000" sy="40000" flip="xy" algn="tr"/>
        </a:blipFill>
        <a:effectLst/>
      </p:bgPr>
    </p:bg>
    <p:spTree>
      <p:nvGrpSpPr>
        <p:cNvPr id="1" name="Shape 209">
          <a:extLst>
            <a:ext uri="{FF2B5EF4-FFF2-40B4-BE49-F238E27FC236}">
              <a16:creationId xmlns:a16="http://schemas.microsoft.com/office/drawing/2014/main" id="{0A8FC0C2-3DA7-ED35-90B7-96FD25EC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949DB8-8D6B-61DC-3D6A-B2663EF2F6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36"/>
          <a:stretch/>
        </p:blipFill>
        <p:spPr>
          <a:xfrm>
            <a:off x="2224289" y="1210886"/>
            <a:ext cx="7743423" cy="496483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FD435D29-E6AB-77C0-8C0F-AF6D2398FA88}"/>
              </a:ext>
            </a:extLst>
          </p:cNvPr>
          <p:cNvGrpSpPr/>
          <p:nvPr/>
        </p:nvGrpSpPr>
        <p:grpSpPr>
          <a:xfrm>
            <a:off x="4456935" y="482780"/>
            <a:ext cx="3278130" cy="728106"/>
            <a:chOff x="1225125" y="481858"/>
            <a:chExt cx="3278130" cy="728106"/>
          </a:xfrm>
        </p:grpSpPr>
        <p:sp>
          <p:nvSpPr>
            <p:cNvPr id="210" name="Google Shape;210;p27">
              <a:extLst>
                <a:ext uri="{FF2B5EF4-FFF2-40B4-BE49-F238E27FC236}">
                  <a16:creationId xmlns:a16="http://schemas.microsoft.com/office/drawing/2014/main" id="{C3C70EA1-3D97-16B7-9026-1393386635D6}"/>
                </a:ext>
              </a:extLst>
            </p:cNvPr>
            <p:cNvSpPr txBox="1"/>
            <p:nvPr/>
          </p:nvSpPr>
          <p:spPr>
            <a:xfrm>
              <a:off x="1225125" y="554185"/>
              <a:ext cx="2629424" cy="655779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400" b="1" i="0" u="none" strike="noStrike" cap="none" dirty="0" err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JáPedidos</a:t>
              </a:r>
              <a:endParaRPr sz="4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" name="Google Shape;210;p27">
              <a:extLst>
                <a:ext uri="{FF2B5EF4-FFF2-40B4-BE49-F238E27FC236}">
                  <a16:creationId xmlns:a16="http://schemas.microsoft.com/office/drawing/2014/main" id="{192174CE-8F21-9589-069E-D0B04E000823}"/>
                </a:ext>
              </a:extLst>
            </p:cNvPr>
            <p:cNvSpPr txBox="1"/>
            <p:nvPr/>
          </p:nvSpPr>
          <p:spPr>
            <a:xfrm>
              <a:off x="3656491" y="481858"/>
              <a:ext cx="846764" cy="447964"/>
            </a:xfrm>
            <a:prstGeom prst="rect">
              <a:avLst/>
            </a:prstGeom>
            <a:noFill/>
            <a:ln>
              <a:noFill/>
            </a:ln>
            <a:effectLst>
              <a:outerShdw blurRad="38100" dist="50800" dir="2700000" algn="tl" rotWithShape="0">
                <a:schemeClr val="dk1"/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7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100000" sy="45000" flip="none" algn="tl"/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1225125" y="667585"/>
            <a:ext cx="9741750" cy="569545"/>
          </a:xfrm>
          <a:prstGeom prst="rect">
            <a:avLst/>
          </a:prstGeom>
          <a:noFill/>
          <a:ln>
            <a:noFill/>
          </a:ln>
          <a:effectLst>
            <a:outerShdw blurRad="38100" dist="50800" dir="2700000" algn="tl" rotWithShape="0">
              <a:schemeClr val="dk1"/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INTEGRIDADE, CONFIDENCIALIDADE E DISPONIBILIDADE</a:t>
            </a:r>
            <a:endParaRPr lang="pt-BR" sz="32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1225125" y="1229927"/>
            <a:ext cx="9741750" cy="720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FDA34D5-1501-C4FE-02CD-C41105675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373" y="2080964"/>
            <a:ext cx="5568750" cy="3960000"/>
          </a:xfrm>
          <a:prstGeom prst="rect">
            <a:avLst/>
          </a:prstGeom>
          <a:effectLst>
            <a:outerShdw blurRad="50800" dist="50800" dir="5400000" sx="102000" sy="102000" algn="ctr" rotWithShape="0">
              <a:schemeClr val="bg1">
                <a:lumMod val="85000"/>
                <a:alpha val="14000"/>
              </a:scheme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9B4247-9B8B-02FF-0024-F4188843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77" y="1414433"/>
            <a:ext cx="5373269" cy="3960000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bg1">
                <a:lumMod val="95000"/>
                <a:alpha val="14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60000" sy="12000" flip="xy" algn="tl"/>
        </a:blipFill>
        <a:effectLst/>
      </p:bgPr>
    </p:bg>
    <p:spTree>
      <p:nvGrpSpPr>
        <p:cNvPr id="1" name="Shape 237">
          <a:extLst>
            <a:ext uri="{FF2B5EF4-FFF2-40B4-BE49-F238E27FC236}">
              <a16:creationId xmlns:a16="http://schemas.microsoft.com/office/drawing/2014/main" id="{A4775DBA-EF86-6CDB-899D-168550E0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>
            <a:extLst>
              <a:ext uri="{FF2B5EF4-FFF2-40B4-BE49-F238E27FC236}">
                <a16:creationId xmlns:a16="http://schemas.microsoft.com/office/drawing/2014/main" id="{2700F359-3518-CE93-CDF4-0056DD5FFA19}"/>
              </a:ext>
            </a:extLst>
          </p:cNvPr>
          <p:cNvSpPr txBox="1"/>
          <p:nvPr/>
        </p:nvSpPr>
        <p:spPr>
          <a:xfrm>
            <a:off x="1217991" y="1378800"/>
            <a:ext cx="3987172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GANHOS PREVISTOS 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103176D-2829-9233-DCB5-E3ED7B903630}"/>
              </a:ext>
            </a:extLst>
          </p:cNvPr>
          <p:cNvCxnSpPr/>
          <p:nvPr/>
        </p:nvCxnSpPr>
        <p:spPr>
          <a:xfrm>
            <a:off x="1225125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708BA4D-A2F6-A096-16AB-37D451EC6D1C}"/>
              </a:ext>
            </a:extLst>
          </p:cNvPr>
          <p:cNvGrpSpPr/>
          <p:nvPr/>
        </p:nvGrpSpPr>
        <p:grpSpPr>
          <a:xfrm>
            <a:off x="1366725" y="2410062"/>
            <a:ext cx="5639652" cy="720000"/>
            <a:chOff x="1366725" y="2410062"/>
            <a:chExt cx="5639652" cy="72000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4D20A5E-E504-B04F-6785-651D4787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66725" y="2410062"/>
              <a:ext cx="720000" cy="720000"/>
            </a:xfrm>
            <a:prstGeom prst="rect">
              <a:avLst/>
            </a:prstGeom>
          </p:spPr>
        </p:pic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407FB1D-7FE5-8335-DF53-638F6DAC7860}"/>
                </a:ext>
              </a:extLst>
            </p:cNvPr>
            <p:cNvSpPr txBox="1"/>
            <p:nvPr/>
          </p:nvSpPr>
          <p:spPr>
            <a:xfrm>
              <a:off x="2266731" y="2410062"/>
              <a:ext cx="473964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cs typeface="Calibri" panose="020F0502020204030204" pitchFamily="34" charset="0"/>
                  <a:sym typeface="Arial"/>
                </a:rPr>
                <a:t>Visibilidade de tarefas futuras.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FAC6772-FEF1-1F2D-E448-BDEEE62B0CD2}"/>
              </a:ext>
            </a:extLst>
          </p:cNvPr>
          <p:cNvGrpSpPr/>
          <p:nvPr/>
        </p:nvGrpSpPr>
        <p:grpSpPr>
          <a:xfrm>
            <a:off x="1366725" y="3374057"/>
            <a:ext cx="6544899" cy="720000"/>
            <a:chOff x="1366725" y="3474496"/>
            <a:chExt cx="6544899" cy="720000"/>
          </a:xfrm>
        </p:grpSpPr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6A84E7BF-1D9A-39BB-D3B2-F4A589E5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66725" y="3474496"/>
              <a:ext cx="720000" cy="720000"/>
            </a:xfrm>
            <a:prstGeom prst="rect">
              <a:avLst/>
            </a:prstGeom>
          </p:spPr>
        </p:pic>
        <p:sp>
          <p:nvSpPr>
            <p:cNvPr id="9" name="Google Shape;164;p24">
              <a:extLst>
                <a:ext uri="{FF2B5EF4-FFF2-40B4-BE49-F238E27FC236}">
                  <a16:creationId xmlns:a16="http://schemas.microsoft.com/office/drawing/2014/main" id="{8D419D56-3135-AE87-59DC-CE4575899785}"/>
                </a:ext>
              </a:extLst>
            </p:cNvPr>
            <p:cNvSpPr txBox="1"/>
            <p:nvPr/>
          </p:nvSpPr>
          <p:spPr>
            <a:xfrm>
              <a:off x="2266731" y="3474496"/>
              <a:ext cx="5644893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F7100EF-FB6E-D7A5-07EA-92E4F448CD3D}"/>
              </a:ext>
            </a:extLst>
          </p:cNvPr>
          <p:cNvGrpSpPr/>
          <p:nvPr/>
        </p:nvGrpSpPr>
        <p:grpSpPr>
          <a:xfrm>
            <a:off x="1366725" y="4338052"/>
            <a:ext cx="5639652" cy="720000"/>
            <a:chOff x="1366725" y="4426390"/>
            <a:chExt cx="5639652" cy="720000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640536C-D15D-EF35-C4B3-2929C7A1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66725" y="4426390"/>
              <a:ext cx="720000" cy="720000"/>
            </a:xfrm>
            <a:prstGeom prst="rect">
              <a:avLst/>
            </a:prstGeom>
          </p:spPr>
        </p:pic>
        <p:sp>
          <p:nvSpPr>
            <p:cNvPr id="10" name="Google Shape;164;p24">
              <a:extLst>
                <a:ext uri="{FF2B5EF4-FFF2-40B4-BE49-F238E27FC236}">
                  <a16:creationId xmlns:a16="http://schemas.microsoft.com/office/drawing/2014/main" id="{4030935E-24B9-C222-9E58-8B1B170D679C}"/>
                </a:ext>
              </a:extLst>
            </p:cNvPr>
            <p:cNvSpPr txBox="1"/>
            <p:nvPr/>
          </p:nvSpPr>
          <p:spPr>
            <a:xfrm>
              <a:off x="2266731" y="4426390"/>
              <a:ext cx="473964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Eficiência no atendimento.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EA17A02-0DD9-A482-17D2-15934859E167}"/>
              </a:ext>
            </a:extLst>
          </p:cNvPr>
          <p:cNvGrpSpPr/>
          <p:nvPr/>
        </p:nvGrpSpPr>
        <p:grpSpPr>
          <a:xfrm>
            <a:off x="1366725" y="5302048"/>
            <a:ext cx="7523986" cy="720000"/>
            <a:chOff x="1366725" y="5625606"/>
            <a:chExt cx="7523986" cy="720000"/>
          </a:xfrm>
        </p:grpSpPr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1A185BF2-804F-DF78-91AE-C9B5755F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6725" y="5625606"/>
              <a:ext cx="720000" cy="720000"/>
            </a:xfrm>
            <a:prstGeom prst="rect">
              <a:avLst/>
            </a:prstGeom>
          </p:spPr>
        </p:pic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0BEFD04B-6487-F323-2212-CE8023EFBEE0}"/>
                </a:ext>
              </a:extLst>
            </p:cNvPr>
            <p:cNvSpPr txBox="1"/>
            <p:nvPr/>
          </p:nvSpPr>
          <p:spPr>
            <a:xfrm>
              <a:off x="2266731" y="5625606"/>
              <a:ext cx="6623980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Aumento da capacidade de atendimento.</a:t>
              </a:r>
              <a:endParaRPr lang="pt-BR" sz="2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85000" sy="45000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grpSp>
        <p:nvGrpSpPr>
          <p:cNvPr id="248" name="Google Shape;248;p4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49" name="Google Shape;249;p4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ECONOMIA DE TEMPO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0" name="Google Shape;250;p4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4"/>
            <p:cNvSpPr/>
            <p:nvPr/>
          </p:nvSpPr>
          <p:spPr>
            <a:xfrm>
              <a:off x="1224969" y="1922444"/>
              <a:ext cx="5456488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SEM O</a:t>
              </a:r>
              <a:r>
                <a:rPr lang="pt-BR" sz="12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lang="pt-BR"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Clientes novos e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2 min.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COM O </a:t>
              </a:r>
              <a:r>
                <a:rPr lang="pt-BR" sz="2800" b="1" i="0" u="none" strike="noStrike" cap="none" dirty="0" err="1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JáPedidos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novos: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 1m10 seg. (- 41,6%)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Atendimento a Clientes recorrentes:</a:t>
              </a:r>
              <a:endParaRPr sz="16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Aproximadamente 30 seg. (- 66,6%)</a:t>
              </a:r>
              <a:endParaRPr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6089650" ty="16510000" sx="100000" sy="100000" flip="xy" algn="tl"/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"/>
          <p:cNvGrpSpPr/>
          <p:nvPr/>
        </p:nvGrpSpPr>
        <p:grpSpPr>
          <a:xfrm>
            <a:off x="1217991" y="970388"/>
            <a:ext cx="9748885" cy="4917224"/>
            <a:chOff x="1217991" y="988275"/>
            <a:chExt cx="9748885" cy="4917224"/>
          </a:xfrm>
        </p:grpSpPr>
        <p:sp>
          <p:nvSpPr>
            <p:cNvPr id="258" name="Google Shape;258;p1"/>
            <p:cNvSpPr txBox="1"/>
            <p:nvPr/>
          </p:nvSpPr>
          <p:spPr>
            <a:xfrm>
              <a:off x="1217991" y="988275"/>
              <a:ext cx="3987172" cy="590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MODELO DE NEGÓCIO</a:t>
              </a:r>
              <a:endParaRPr sz="24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259" name="Google Shape;259;p1"/>
            <p:cNvCxnSpPr/>
            <p:nvPr/>
          </p:nvCxnSpPr>
          <p:spPr>
            <a:xfrm>
              <a:off x="1225125" y="1576002"/>
              <a:ext cx="974175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60" name="Google Shape;260;p1"/>
            <p:cNvPicPr preferRelativeResize="0"/>
            <p:nvPr/>
          </p:nvPicPr>
          <p:blipFill rotWithShape="1">
            <a:blip r:embed="rId4">
              <a:alphaModFix/>
            </a:blip>
            <a:srcRect l="8326" r="17948"/>
            <a:stretch/>
          </p:blipFill>
          <p:spPr>
            <a:xfrm>
              <a:off x="7230140" y="2085840"/>
              <a:ext cx="3736736" cy="36562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2F2F2"/>
              </a:outerShdw>
            </a:effectLst>
          </p:spPr>
        </p:pic>
        <p:sp>
          <p:nvSpPr>
            <p:cNvPr id="261" name="Google Shape;261;p1"/>
            <p:cNvSpPr/>
            <p:nvPr/>
          </p:nvSpPr>
          <p:spPr>
            <a:xfrm>
              <a:off x="1224969" y="1922444"/>
              <a:ext cx="5292634" cy="3983055"/>
            </a:xfrm>
            <a:prstGeom prst="roundRect">
              <a:avLst>
                <a:gd name="adj" fmla="val 12847"/>
              </a:avLst>
            </a:prstGeom>
            <a:solidFill>
              <a:schemeClr val="dk1">
                <a:alpha val="47450"/>
              </a:schemeClr>
            </a:solidFill>
            <a:ln w="38100" cap="rnd" cmpd="sng">
              <a:solidFill>
                <a:srgbClr val="9B53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LOCAL: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ÚNICA DE R$ 5.000,00.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R$ 500,00.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CLIENTE FORNECE TODA INFRAESTRUTURA.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HIBRIDO:</a:t>
              </a:r>
              <a:endParaRPr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LICENÇA MENSAL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INSTALAÇÃO DE R$ 250,00.</a:t>
              </a:r>
            </a:p>
            <a:p>
              <a:r>
                <a:rPr lang="pt-BR" sz="18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rPr>
                <a:t>- FORNECEMOS A INFRAESTRUTURA DE BANCO.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-13341350" ty="0" sx="95000" sy="86000" flip="xy" algn="tl"/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IMPLANTAÇÃO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/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l="8163" r="17550"/>
          <a:stretch/>
        </p:blipFill>
        <p:spPr>
          <a:xfrm>
            <a:off x="7230141" y="2075646"/>
            <a:ext cx="3766481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B0F0"/>
            </a:outerShdw>
          </a:effectLst>
        </p:spPr>
      </p:pic>
      <p:sp>
        <p:nvSpPr>
          <p:cNvPr id="270" name="Google Shape;270;p2"/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Desenvolvedores.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Designer.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Tester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 / QA.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Gerente de Projeto.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</a:t>
            </a:r>
            <a:r>
              <a:rPr lang="pt-BR" sz="20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DevOps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.</a:t>
            </a:r>
          </a:p>
          <a:p>
            <a:pPr algn="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R$ 45.000,00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-7810500" sx="99000" sy="76000" flip="xy" algn="tl"/>
        </a:blipFill>
        <a:effectLst/>
      </p:bgPr>
    </p:bg>
    <p:spTree>
      <p:nvGrpSpPr>
        <p:cNvPr id="1" name="Shape 266">
          <a:extLst>
            <a:ext uri="{FF2B5EF4-FFF2-40B4-BE49-F238E27FC236}">
              <a16:creationId xmlns:a16="http://schemas.microsoft.com/office/drawing/2014/main" id="{8DE2F511-B9FC-BAA8-8948-732E187F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7;p4">
            <a:extLst>
              <a:ext uri="{FF2B5EF4-FFF2-40B4-BE49-F238E27FC236}">
                <a16:creationId xmlns:a16="http://schemas.microsoft.com/office/drawing/2014/main" id="{344339AA-469E-467C-9647-E2A8EB4DD2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960" r="16754"/>
          <a:stretch/>
        </p:blipFill>
        <p:spPr>
          <a:xfrm>
            <a:off x="7257853" y="2067953"/>
            <a:ext cx="3757956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/>
            </a:outerShdw>
          </a:effectLst>
        </p:spPr>
      </p:pic>
      <p:sp>
        <p:nvSpPr>
          <p:cNvPr id="267" name="Google Shape;267;p2">
            <a:extLst>
              <a:ext uri="{FF2B5EF4-FFF2-40B4-BE49-F238E27FC236}">
                <a16:creationId xmlns:a16="http://schemas.microsoft.com/office/drawing/2014/main" id="{ADE133BC-4053-EEE3-281B-0D2247E4F90F}"/>
              </a:ext>
            </a:extLst>
          </p:cNvPr>
          <p:cNvSpPr txBox="1"/>
          <p:nvPr/>
        </p:nvSpPr>
        <p:spPr>
          <a:xfrm>
            <a:off x="1063255" y="766618"/>
            <a:ext cx="10037135" cy="80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ESTIMATIVA DE CUSTO DE MANUTENÇÃO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pt-BR" sz="2400" b="1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ATÉ 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 CLIENTES SIMULTÂNEOS)</a:t>
            </a:r>
            <a:endParaRPr sz="2400" b="0" i="0" u="none" strike="noStrike" cap="none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2">
            <a:extLst>
              <a:ext uri="{FF2B5EF4-FFF2-40B4-BE49-F238E27FC236}">
                <a16:creationId xmlns:a16="http://schemas.microsoft.com/office/drawing/2014/main" id="{9DC8E0C5-DCAC-041B-EA95-F175F097E480}"/>
              </a:ext>
            </a:extLst>
          </p:cNvPr>
          <p:cNvCxnSpPr/>
          <p:nvPr/>
        </p:nvCxnSpPr>
        <p:spPr>
          <a:xfrm>
            <a:off x="1225125" y="156647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">
            <a:extLst>
              <a:ext uri="{FF2B5EF4-FFF2-40B4-BE49-F238E27FC236}">
                <a16:creationId xmlns:a16="http://schemas.microsoft.com/office/drawing/2014/main" id="{7F19A9F2-A12D-FC8A-941A-B0A6C2551490}"/>
              </a:ext>
            </a:extLst>
          </p:cNvPr>
          <p:cNvSpPr/>
          <p:nvPr/>
        </p:nvSpPr>
        <p:spPr>
          <a:xfrm>
            <a:off x="1225125" y="1912919"/>
            <a:ext cx="5292634" cy="3983055"/>
          </a:xfrm>
          <a:prstGeom prst="roundRect">
            <a:avLst>
              <a:gd name="adj" fmla="val 12847"/>
            </a:avLst>
          </a:prstGeom>
          <a:solidFill>
            <a:schemeClr val="dk1">
              <a:alpha val="47450"/>
            </a:schemeClr>
          </a:solidFill>
          <a:ln w="38100" cap="rnd" cmpd="sng">
            <a:solidFill>
              <a:srgbClr val="9B53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INFRA-ESTRUTURA</a:t>
            </a:r>
          </a:p>
          <a:p>
            <a:endParaRPr lang="pt-BR" sz="20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Servidores de dados.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Landing Page.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- Certificados.</a:t>
            </a:r>
          </a:p>
          <a:p>
            <a:endParaRPr lang="pt-BR" sz="2000" b="1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rPr>
              <a:t>R$ 800,00 / Mês </a:t>
            </a:r>
          </a:p>
        </p:txBody>
      </p:sp>
    </p:spTree>
    <p:extLst>
      <p:ext uri="{BB962C8B-B14F-4D97-AF65-F5344CB8AC3E}">
        <p14:creationId xmlns:p14="http://schemas.microsoft.com/office/powerpoint/2010/main" val="20929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4000" sy="29000" flip="y" algn="tl"/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534" y="2349505"/>
            <a:ext cx="6772918" cy="40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548" y="494914"/>
            <a:ext cx="6452544" cy="382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1217992" y="1512000"/>
            <a:ext cx="9741750" cy="59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DESENVOLVEDORES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0" name="Google Shape;140;p3"/>
          <p:cNvCxnSpPr>
            <a:cxnSpLocks/>
          </p:cNvCxnSpPr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1" name="Google Shape;141;p3"/>
          <p:cNvGrpSpPr/>
          <p:nvPr/>
        </p:nvGrpSpPr>
        <p:grpSpPr>
          <a:xfrm>
            <a:off x="6322071" y="2324122"/>
            <a:ext cx="2089198" cy="3030755"/>
            <a:chOff x="3870840" y="3693005"/>
            <a:chExt cx="1474869" cy="2139562"/>
          </a:xfrm>
        </p:grpSpPr>
        <p:pic>
          <p:nvPicPr>
            <p:cNvPr id="142" name="Google Shape;142;p3"/>
            <p:cNvPicPr preferRelativeResize="0"/>
            <p:nvPr/>
          </p:nvPicPr>
          <p:blipFill>
            <a:blip r:embed="rId5"/>
            <a:srcRect l="15791" t="11458" r="11243" b="23789"/>
            <a:stretch/>
          </p:blipFill>
          <p:spPr>
            <a:xfrm>
              <a:off x="3870841" y="3693005"/>
              <a:ext cx="1474868" cy="1474868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3" name="Google Shape;143;p3"/>
            <p:cNvSpPr txBox="1"/>
            <p:nvPr/>
          </p:nvSpPr>
          <p:spPr>
            <a:xfrm>
              <a:off x="3870840" y="5275696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Marcio</a:t>
              </a: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1300"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3773597" y="2324123"/>
            <a:ext cx="2089198" cy="3021877"/>
            <a:chOff x="1105122" y="3693659"/>
            <a:chExt cx="1474869" cy="2133294"/>
          </a:xfrm>
        </p:grpSpPr>
        <p:pic>
          <p:nvPicPr>
            <p:cNvPr id="145" name="Google Shape;145;p3"/>
            <p:cNvPicPr preferRelativeResize="0"/>
            <p:nvPr/>
          </p:nvPicPr>
          <p:blipFill>
            <a:blip r:embed="rId6"/>
            <a:srcRect l="20783" t="30982" r="23753" b="21302"/>
            <a:stretch/>
          </p:blipFill>
          <p:spPr>
            <a:xfrm>
              <a:off x="1105122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146" name="Google Shape;146;p3"/>
            <p:cNvSpPr txBox="1"/>
            <p:nvPr/>
          </p:nvSpPr>
          <p:spPr>
            <a:xfrm>
              <a:off x="1105122" y="5270082"/>
              <a:ext cx="1474868" cy="55687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Felipe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lang="pt-B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870544" y="2324122"/>
            <a:ext cx="2089198" cy="3021878"/>
            <a:chOff x="9372271" y="3693658"/>
            <a:chExt cx="1474870" cy="2133295"/>
          </a:xfrm>
        </p:grpSpPr>
        <p:sp>
          <p:nvSpPr>
            <p:cNvPr id="148" name="Google Shape;148;p3"/>
            <p:cNvSpPr txBox="1"/>
            <p:nvPr/>
          </p:nvSpPr>
          <p:spPr>
            <a:xfrm>
              <a:off x="9372272" y="5270081"/>
              <a:ext cx="1474869" cy="55687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sx="101000" sy="101000" algn="ctr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Vanderson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PO/Desenvolvedor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7">
              <a:alphaModFix/>
            </a:blip>
            <a:srcRect l="47342" t="28779" r="15709" b="21982"/>
            <a:stretch/>
          </p:blipFill>
          <p:spPr>
            <a:xfrm>
              <a:off x="9372271" y="3693658"/>
              <a:ext cx="1474868" cy="1474868"/>
            </a:xfrm>
            <a:prstGeom prst="ellipse">
              <a:avLst/>
            </a:prstGeom>
            <a:solidFill>
              <a:srgbClr val="008B96"/>
            </a:solidFill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grpSp>
        <p:nvGrpSpPr>
          <p:cNvPr id="2" name="Google Shape;144;p3">
            <a:extLst>
              <a:ext uri="{FF2B5EF4-FFF2-40B4-BE49-F238E27FC236}">
                <a16:creationId xmlns:a16="http://schemas.microsoft.com/office/drawing/2014/main" id="{A0368A8F-FD03-5AEF-F7F8-19D8AE9D3BF3}"/>
              </a:ext>
            </a:extLst>
          </p:cNvPr>
          <p:cNvGrpSpPr/>
          <p:nvPr/>
        </p:nvGrpSpPr>
        <p:grpSpPr>
          <a:xfrm>
            <a:off x="1225124" y="2324122"/>
            <a:ext cx="2089197" cy="3030755"/>
            <a:chOff x="1318205" y="3693659"/>
            <a:chExt cx="1474869" cy="2139562"/>
          </a:xfrm>
        </p:grpSpPr>
        <p:pic>
          <p:nvPicPr>
            <p:cNvPr id="3" name="Google Shape;145;p3">
              <a:extLst>
                <a:ext uri="{FF2B5EF4-FFF2-40B4-BE49-F238E27FC236}">
                  <a16:creationId xmlns:a16="http://schemas.microsoft.com/office/drawing/2014/main" id="{4EFF65CA-8862-E3AF-B03F-91B8D0E91536}"/>
                </a:ext>
              </a:extLst>
            </p:cNvPr>
            <p:cNvPicPr preferRelativeResize="0"/>
            <p:nvPr/>
          </p:nvPicPr>
          <p:blipFill>
            <a:blip r:embed="rId8"/>
            <a:srcRect l="4764" t="11267" b="17306"/>
            <a:stretch/>
          </p:blipFill>
          <p:spPr>
            <a:xfrm>
              <a:off x="1318205" y="3693659"/>
              <a:ext cx="1474869" cy="1474869"/>
            </a:xfrm>
            <a:prstGeom prst="ellipse">
              <a:avLst/>
            </a:prstGeom>
            <a:noFill/>
            <a:ln w="63500" cap="rnd" cmpd="sng">
              <a:solidFill>
                <a:srgbClr val="008B9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  <p:sp>
          <p:nvSpPr>
            <p:cNvPr id="4" name="Google Shape;146;p3">
              <a:extLst>
                <a:ext uri="{FF2B5EF4-FFF2-40B4-BE49-F238E27FC236}">
                  <a16:creationId xmlns:a16="http://schemas.microsoft.com/office/drawing/2014/main" id="{4A6B67FF-617F-7FD6-3E01-9C0B1765E94B}"/>
                </a:ext>
              </a:extLst>
            </p:cNvPr>
            <p:cNvSpPr txBox="1"/>
            <p:nvPr/>
          </p:nvSpPr>
          <p:spPr>
            <a:xfrm>
              <a:off x="1318205" y="5270082"/>
              <a:ext cx="1474869" cy="56313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69411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Henrique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 Black"/>
                <a:buNone/>
              </a:pPr>
              <a:r>
                <a:rPr lang="pt-BR" sz="1600" b="1" dirty="0">
                  <a:solidFill>
                    <a:schemeClr val="lt1"/>
                  </a:solidFill>
                  <a:latin typeface="Century Gothic" panose="020B0502020202020204" pitchFamily="34" charset="0"/>
                  <a:ea typeface="Arial Black"/>
                  <a:cs typeface="Arial Black"/>
                  <a:sym typeface="Arial Black"/>
                </a:rPr>
                <a:t>Desenvolvedor</a:t>
              </a:r>
              <a:endParaRPr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/>
            <a:lum/>
          </a:blip>
          <a:srcRect/>
          <a:tile tx="0" ty="0" sx="95000" sy="45000" flip="xy" algn="tl"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1217990" y="1512000"/>
            <a:ext cx="9722537" cy="590786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QUEM SOMOS?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25123" y="2534392"/>
            <a:ext cx="9715403" cy="2924947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Narrow"/>
                <a:cs typeface="Arial Narrow"/>
                <a:sym typeface="Arial Narrow"/>
              </a:rPr>
              <a:t>Somos uma equipe de desenvolvedores preocupados com as dificuldades que pequenos e médios empreendedores enfrentam com a ausência soluções de baixo custo que auxiliem a gestão de seus negócios.</a:t>
            </a:r>
            <a:endParaRPr lang="pt-BR" sz="2000" dirty="0">
              <a:latin typeface="Century Gothic" panose="020B0502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endParaRPr sz="2800" dirty="0">
              <a:latin typeface="Century Gothic" panose="020B0502020202020204" pitchFamily="34" charset="0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1225124" y="1966527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3000" sy="100000" flip="xy" algn="tl"/>
        </a:blip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87AADD6-7261-8297-7737-9A627650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>
            <a:extLst>
              <a:ext uri="{FF2B5EF4-FFF2-40B4-BE49-F238E27FC236}">
                <a16:creationId xmlns:a16="http://schemas.microsoft.com/office/drawing/2014/main" id="{0D979DB5-4E8F-104B-F2AB-CEC7A067AF31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5" name="Google Shape;165;p24">
            <a:extLst>
              <a:ext uri="{FF2B5EF4-FFF2-40B4-BE49-F238E27FC236}">
                <a16:creationId xmlns:a16="http://schemas.microsoft.com/office/drawing/2014/main" id="{A8BB31AC-0F26-C307-CAFE-33497F99A6C7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85E2454-E802-49FC-8883-427091EEF651}"/>
              </a:ext>
            </a:extLst>
          </p:cNvPr>
          <p:cNvGrpSpPr/>
          <p:nvPr/>
        </p:nvGrpSpPr>
        <p:grpSpPr>
          <a:xfrm>
            <a:off x="1225124" y="2093152"/>
            <a:ext cx="9741751" cy="744164"/>
            <a:chOff x="1225124" y="2371641"/>
            <a:chExt cx="9741751" cy="744164"/>
          </a:xfrm>
        </p:grpSpPr>
        <p:sp>
          <p:nvSpPr>
            <p:cNvPr id="2" name="Google Shape;164;p24">
              <a:extLst>
                <a:ext uri="{FF2B5EF4-FFF2-40B4-BE49-F238E27FC236}">
                  <a16:creationId xmlns:a16="http://schemas.microsoft.com/office/drawing/2014/main" id="{C26CBE42-C475-1FA2-EA2A-CDDCE28F45E4}"/>
                </a:ext>
              </a:extLst>
            </p:cNvPr>
            <p:cNvSpPr txBox="1"/>
            <p:nvPr/>
          </p:nvSpPr>
          <p:spPr>
            <a:xfrm>
              <a:off x="2264811" y="2371641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Processos gerenciados de forma manual, utilização de cadernos, blocos, agendas de celulares.</a:t>
              </a: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C8F0CD-B49F-CF93-199C-5B4EB756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5124" y="2395805"/>
              <a:ext cx="720000" cy="720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A21C8CA-1AF8-0B54-84CF-42F62C9BAE0B}"/>
              </a:ext>
            </a:extLst>
          </p:cNvPr>
          <p:cNvGrpSpPr/>
          <p:nvPr/>
        </p:nvGrpSpPr>
        <p:grpSpPr>
          <a:xfrm>
            <a:off x="1225124" y="3503470"/>
            <a:ext cx="9741749" cy="734715"/>
            <a:chOff x="1225124" y="3781959"/>
            <a:chExt cx="9741749" cy="734715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95B57E-E4A2-A3A3-FAB9-080B49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3789316"/>
              <a:ext cx="720000" cy="720000"/>
            </a:xfrm>
            <a:prstGeom prst="rect">
              <a:avLst/>
            </a:prstGeom>
          </p:spPr>
        </p:pic>
        <p:sp>
          <p:nvSpPr>
            <p:cNvPr id="15" name="Google Shape;164;p24">
              <a:extLst>
                <a:ext uri="{FF2B5EF4-FFF2-40B4-BE49-F238E27FC236}">
                  <a16:creationId xmlns:a16="http://schemas.microsoft.com/office/drawing/2014/main" id="{4E86CFED-36B2-F250-2AAA-0FA3A06ED901}"/>
                </a:ext>
              </a:extLst>
            </p:cNvPr>
            <p:cNvSpPr txBox="1"/>
            <p:nvPr/>
          </p:nvSpPr>
          <p:spPr>
            <a:xfrm>
              <a:off x="2264809" y="3781959"/>
              <a:ext cx="8702064" cy="73471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Alto custo de sistemas de gestão existentes, complexidade de operação.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59EE456-06AA-A030-542F-8FBEA3A03CBF}"/>
              </a:ext>
            </a:extLst>
          </p:cNvPr>
          <p:cNvGrpSpPr/>
          <p:nvPr/>
        </p:nvGrpSpPr>
        <p:grpSpPr>
          <a:xfrm>
            <a:off x="1217991" y="4904338"/>
            <a:ext cx="9748882" cy="720000"/>
            <a:chOff x="1217991" y="5182827"/>
            <a:chExt cx="9748882" cy="720000"/>
          </a:xfrm>
        </p:grpSpPr>
        <p:sp>
          <p:nvSpPr>
            <p:cNvPr id="21" name="Google Shape;164;p24">
              <a:extLst>
                <a:ext uri="{FF2B5EF4-FFF2-40B4-BE49-F238E27FC236}">
                  <a16:creationId xmlns:a16="http://schemas.microsoft.com/office/drawing/2014/main" id="{ECBCA542-8EAF-7982-D070-C7BCC92D032C}"/>
                </a:ext>
              </a:extLst>
            </p:cNvPr>
            <p:cNvSpPr txBox="1"/>
            <p:nvPr/>
          </p:nvSpPr>
          <p:spPr>
            <a:xfrm>
              <a:off x="2264809" y="5330122"/>
              <a:ext cx="8702064" cy="412287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Dificuldade de gerenciar pedidos simultâneos.</a:t>
              </a:r>
              <a:endPara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B93FE84A-5C60-8BDA-CA90-7A2227050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518282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95000" sy="45000" flip="xy" algn="tl"/>
        </a:blip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1BE4EE9F-0587-2055-5E1A-93E4E46B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CB033414-85DF-3F2F-4280-8104059C2FE7}"/>
              </a:ext>
            </a:extLst>
          </p:cNvPr>
          <p:cNvGrpSpPr/>
          <p:nvPr/>
        </p:nvGrpSpPr>
        <p:grpSpPr>
          <a:xfrm>
            <a:off x="1217991" y="2016229"/>
            <a:ext cx="9748884" cy="961809"/>
            <a:chOff x="1217991" y="2578945"/>
            <a:chExt cx="9748884" cy="961809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0187ECA8-ACB7-AC5F-F33F-A63C5E41B836}"/>
                </a:ext>
              </a:extLst>
            </p:cNvPr>
            <p:cNvSpPr txBox="1"/>
            <p:nvPr/>
          </p:nvSpPr>
          <p:spPr>
            <a:xfrm>
              <a:off x="2208628" y="2578945"/>
              <a:ext cx="8758247" cy="961809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Com processos realizado de forma manual, perde-se mais tempo em cada atendimento, reduzindo a capacidade de atendimentos/dia.</a:t>
              </a:r>
              <a:endParaRPr sz="2000" dirty="0">
                <a:latin typeface="Century Gothic" panose="020B0502020202020204" pitchFamily="34" charset="0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 Black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69041DF-22EB-1CF5-4DD5-CB3A2E9A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69984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5B19BB-885E-75C9-A5D2-259E52262ABA}"/>
              </a:ext>
            </a:extLst>
          </p:cNvPr>
          <p:cNvGrpSpPr/>
          <p:nvPr/>
        </p:nvGrpSpPr>
        <p:grpSpPr>
          <a:xfrm>
            <a:off x="1225124" y="3189226"/>
            <a:ext cx="9741751" cy="1074831"/>
            <a:chOff x="1225124" y="5185291"/>
            <a:chExt cx="9741751" cy="1074831"/>
          </a:xfrm>
        </p:grpSpPr>
        <p:sp>
          <p:nvSpPr>
            <p:cNvPr id="4" name="Google Shape;164;p24">
              <a:extLst>
                <a:ext uri="{FF2B5EF4-FFF2-40B4-BE49-F238E27FC236}">
                  <a16:creationId xmlns:a16="http://schemas.microsoft.com/office/drawing/2014/main" id="{B08D8E84-50ED-4D97-00F7-462566555C09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07483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Segurança comprometida, risco de falhas de disponibilidade, confidencialidade ou integridade das informações, como dados dos clientes e registros financeiros do empreendedor.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2CDCA7E-7BDC-F6D8-5417-57440B1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5362706"/>
              <a:ext cx="749940" cy="720000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2173A-B1DE-D4B1-136D-DC340DADC7D0}"/>
              </a:ext>
            </a:extLst>
          </p:cNvPr>
          <p:cNvGrpSpPr/>
          <p:nvPr/>
        </p:nvGrpSpPr>
        <p:grpSpPr>
          <a:xfrm>
            <a:off x="1217991" y="4475246"/>
            <a:ext cx="9756018" cy="1590286"/>
            <a:chOff x="1217991" y="3614885"/>
            <a:chExt cx="9756018" cy="1590286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2315177" y="3614885"/>
              <a:ext cx="8658832" cy="1590286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As ferramentas existentes, são voltadas para empresas de maior porte, demandam mais tempo com treinamento e muito de seus custos se deve ao fato de possuírem módulos que não são compatíveis com o tamanho da operação de um micro e pequeno empreendedor.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96B8CD7E-4B38-F46F-9FBA-304DACC3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7991" y="4050028"/>
              <a:ext cx="720000" cy="720000"/>
            </a:xfrm>
            <a:prstGeom prst="rect">
              <a:avLst/>
            </a:prstGeom>
          </p:spPr>
        </p:pic>
      </p:grp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DF34BF84-1352-2C49-1ED5-6BE71BE6C64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ANALISE DO PROBLEMA</a:t>
            </a:r>
            <a:r>
              <a:rPr lang="pt-BR" sz="2400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(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DETALHAMENTO)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" name="Google Shape;165;p24">
            <a:extLst>
              <a:ext uri="{FF2B5EF4-FFF2-40B4-BE49-F238E27FC236}">
                <a16:creationId xmlns:a16="http://schemas.microsoft.com/office/drawing/2014/main" id="{06144BD0-23F4-1C07-E684-CA1179D56551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818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D3AB8AF-41BA-1665-E731-856D5CC64690}"/>
              </a:ext>
            </a:extLst>
          </p:cNvPr>
          <p:cNvGrpSpPr/>
          <p:nvPr/>
        </p:nvGrpSpPr>
        <p:grpSpPr>
          <a:xfrm>
            <a:off x="1230451" y="3467895"/>
            <a:ext cx="9731099" cy="720000"/>
            <a:chOff x="1230451" y="3575694"/>
            <a:chExt cx="9731099" cy="720000"/>
          </a:xfrm>
        </p:grpSpPr>
        <p:sp>
          <p:nvSpPr>
            <p:cNvPr id="11" name="Google Shape;164;p24">
              <a:extLst>
                <a:ext uri="{FF2B5EF4-FFF2-40B4-BE49-F238E27FC236}">
                  <a16:creationId xmlns:a16="http://schemas.microsoft.com/office/drawing/2014/main" id="{47955BAF-7187-3B45-169D-955A8E5FE4FA}"/>
                </a:ext>
              </a:extLst>
            </p:cNvPr>
            <p:cNvSpPr txBox="1"/>
            <p:nvPr/>
          </p:nvSpPr>
          <p:spPr>
            <a:xfrm>
              <a:off x="2308044" y="3575694"/>
              <a:ext cx="8653506" cy="72000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Entregar uma ferramenta mais enxuta voltada para o micro e pequeno empreendedor, facilitar o controle e trazer previsibilidade.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D4D99732-CD30-1290-8DD5-47BF88D9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0451" y="3575694"/>
              <a:ext cx="720000" cy="7200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31F690-737E-382C-97FC-F88E4C3035AA}"/>
              </a:ext>
            </a:extLst>
          </p:cNvPr>
          <p:cNvGrpSpPr/>
          <p:nvPr/>
        </p:nvGrpSpPr>
        <p:grpSpPr>
          <a:xfrm>
            <a:off x="1225124" y="2016225"/>
            <a:ext cx="9741751" cy="1175462"/>
            <a:chOff x="1225124" y="2283517"/>
            <a:chExt cx="9741751" cy="1175462"/>
          </a:xfrm>
        </p:grpSpPr>
        <p:sp>
          <p:nvSpPr>
            <p:cNvPr id="8" name="Google Shape;164;p24">
              <a:extLst>
                <a:ext uri="{FF2B5EF4-FFF2-40B4-BE49-F238E27FC236}">
                  <a16:creationId xmlns:a16="http://schemas.microsoft.com/office/drawing/2014/main" id="{5D3C58A6-246A-D897-F609-EEC346E305D9}"/>
                </a:ext>
              </a:extLst>
            </p:cNvPr>
            <p:cNvSpPr txBox="1"/>
            <p:nvPr/>
          </p:nvSpPr>
          <p:spPr>
            <a:xfrm>
              <a:off x="2208628" y="2283517"/>
              <a:ext cx="8758247" cy="1175462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Digitalizar o processo de gestão de pedidos (com uma aplicação web), permitindo que o empreendedor seja capaz de atender de forma menos complexa e acessível, garantindo um melhor aproveitamento de recursos/tempo.</a:t>
              </a:r>
              <a:endParaRPr sz="28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12BE7DA-E610-40F4-F2AC-1A4E5FC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5124" y="2404421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B567389-EB11-CA22-CBCA-0B7A44AD99AB}"/>
              </a:ext>
            </a:extLst>
          </p:cNvPr>
          <p:cNvGrpSpPr/>
          <p:nvPr/>
        </p:nvGrpSpPr>
        <p:grpSpPr>
          <a:xfrm>
            <a:off x="1225124" y="4608508"/>
            <a:ext cx="9741751" cy="1342118"/>
            <a:chOff x="1225124" y="5185291"/>
            <a:chExt cx="9741751" cy="1342118"/>
          </a:xfrm>
        </p:grpSpPr>
        <p:sp>
          <p:nvSpPr>
            <p:cNvPr id="5" name="Google Shape;164;p24">
              <a:extLst>
                <a:ext uri="{FF2B5EF4-FFF2-40B4-BE49-F238E27FC236}">
                  <a16:creationId xmlns:a16="http://schemas.microsoft.com/office/drawing/2014/main" id="{4AB185B6-977D-D172-86FE-B2CB787F1B4A}"/>
                </a:ext>
              </a:extLst>
            </p:cNvPr>
            <p:cNvSpPr txBox="1"/>
            <p:nvPr/>
          </p:nvSpPr>
          <p:spPr>
            <a:xfrm>
              <a:off x="2308043" y="5185291"/>
              <a:ext cx="8658832" cy="1342118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Trazer segurança ao processo, minimizando os riscos de falhas de disponibilidade, confidencialidade ou integridade das informações, permitindo ainda que o empreendedor tenha uma visão mais ampla de seu negócios.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AED98E9F-41B5-63C3-1678-6706DD62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5124" y="5496350"/>
              <a:ext cx="720000" cy="720000"/>
            </a:xfrm>
            <a:prstGeom prst="rect">
              <a:avLst/>
            </a:prstGeom>
          </p:spPr>
        </p:pic>
      </p:grpSp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06A7EFC7-19AC-B708-7B08-FC4A73F307F6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SOLUÇÃO PROPOSTA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DCE62F45-F550-94EE-C863-BCF6C1CF35C0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34C704C1-F13D-2B72-1831-2CC20209146E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BENEFÍCIOS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A80390B1-050D-247D-3F6A-AE8D0345A509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20FA8C-A534-01ED-BB1D-5831E9704F79}"/>
              </a:ext>
            </a:extLst>
          </p:cNvPr>
          <p:cNvGrpSpPr/>
          <p:nvPr/>
        </p:nvGrpSpPr>
        <p:grpSpPr>
          <a:xfrm>
            <a:off x="1217991" y="2151193"/>
            <a:ext cx="9748884" cy="727451"/>
            <a:chOff x="1217991" y="2249669"/>
            <a:chExt cx="9748884" cy="727451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A2F416A0-8A19-FDE2-49F2-F4E98D30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991" y="2253394"/>
              <a:ext cx="720000" cy="720000"/>
            </a:xfrm>
            <a:prstGeom prst="rect">
              <a:avLst/>
            </a:prstGeom>
          </p:spPr>
        </p:pic>
        <p:sp>
          <p:nvSpPr>
            <p:cNvPr id="13" name="Google Shape;164;p24">
              <a:extLst>
                <a:ext uri="{FF2B5EF4-FFF2-40B4-BE49-F238E27FC236}">
                  <a16:creationId xmlns:a16="http://schemas.microsoft.com/office/drawing/2014/main" id="{5C36179B-E0C4-BB23-66F7-C1DA699764ED}"/>
                </a:ext>
              </a:extLst>
            </p:cNvPr>
            <p:cNvSpPr txBox="1"/>
            <p:nvPr/>
          </p:nvSpPr>
          <p:spPr>
            <a:xfrm>
              <a:off x="2208628" y="2249669"/>
              <a:ext cx="8758247" cy="727451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Visibilidade de tarefas futuras, permitindo uma melhor gestão de tempo, pessoal </a:t>
              </a: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e processos</a:t>
              </a: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57FBE8-70AD-0FCA-673B-356011DA5537}"/>
              </a:ext>
            </a:extLst>
          </p:cNvPr>
          <p:cNvGrpSpPr/>
          <p:nvPr/>
        </p:nvGrpSpPr>
        <p:grpSpPr>
          <a:xfrm>
            <a:off x="1232258" y="3305135"/>
            <a:ext cx="9734617" cy="1083165"/>
            <a:chOff x="1232258" y="3322618"/>
            <a:chExt cx="9734617" cy="1083165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9B45E71-488A-ED01-09E7-E7074AFB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2258" y="3504200"/>
              <a:ext cx="720000" cy="720000"/>
            </a:xfrm>
            <a:prstGeom prst="rect">
              <a:avLst/>
            </a:prstGeom>
          </p:spPr>
        </p:pic>
        <p:sp>
          <p:nvSpPr>
            <p:cNvPr id="18" name="Google Shape;164;p24">
              <a:extLst>
                <a:ext uri="{FF2B5EF4-FFF2-40B4-BE49-F238E27FC236}">
                  <a16:creationId xmlns:a16="http://schemas.microsoft.com/office/drawing/2014/main" id="{43EEA5BB-072D-FEEF-A355-55879EC585B6}"/>
                </a:ext>
              </a:extLst>
            </p:cNvPr>
            <p:cNvSpPr txBox="1"/>
            <p:nvPr/>
          </p:nvSpPr>
          <p:spPr>
            <a:xfrm>
              <a:off x="2208628" y="3322618"/>
              <a:ext cx="8758247" cy="1083165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none" strike="noStrike" cap="none" dirty="0">
                  <a:solidFill>
                    <a:schemeClr val="lt1"/>
                  </a:solidFill>
                  <a:latin typeface="Century Gothic" panose="020B0502020202020204" pitchFamily="34" charset="0"/>
                  <a:sym typeface="Arial"/>
                </a:rPr>
                <a:t>Previsibilidade para alocar recursos, permitindo um melhor controle do que precisa ser adquirido para atender as demandas dentro dos prazos combinados.</a:t>
              </a:r>
              <a:endParaRPr lang="pt-BR" sz="20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924B6F-3595-96BA-163C-63447D8C9D96}"/>
              </a:ext>
            </a:extLst>
          </p:cNvPr>
          <p:cNvGrpSpPr/>
          <p:nvPr/>
        </p:nvGrpSpPr>
        <p:grpSpPr>
          <a:xfrm>
            <a:off x="1232258" y="4814791"/>
            <a:ext cx="9734617" cy="930710"/>
            <a:chOff x="1232258" y="5082083"/>
            <a:chExt cx="9734617" cy="93071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7447EC19-2F05-AE53-AF39-4F97F0A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2258" y="5187438"/>
              <a:ext cx="720000" cy="720000"/>
            </a:xfrm>
            <a:prstGeom prst="rect">
              <a:avLst/>
            </a:prstGeom>
          </p:spPr>
        </p:pic>
        <p:sp>
          <p:nvSpPr>
            <p:cNvPr id="22" name="Google Shape;164;p24">
              <a:extLst>
                <a:ext uri="{FF2B5EF4-FFF2-40B4-BE49-F238E27FC236}">
                  <a16:creationId xmlns:a16="http://schemas.microsoft.com/office/drawing/2014/main" id="{392AC780-F826-3600-50FC-3DF2DF4783F1}"/>
                </a:ext>
              </a:extLst>
            </p:cNvPr>
            <p:cNvSpPr txBox="1"/>
            <p:nvPr/>
          </p:nvSpPr>
          <p:spPr>
            <a:xfrm>
              <a:off x="2208628" y="5082083"/>
              <a:ext cx="8758247" cy="930710"/>
            </a:xfrm>
            <a:prstGeom prst="rect">
              <a:avLst/>
            </a:prstGeom>
            <a:noFill/>
            <a:ln>
              <a:noFill/>
            </a:ln>
            <a:effectLst>
              <a:outerShdw blurRad="635000" dist="12700" dir="2700000" algn="tl" rotWithShape="0">
                <a:srgbClr val="000000">
                  <a:alpha val="8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pt-BR" sz="2000" b="1" dirty="0">
                  <a:solidFill>
                    <a:schemeClr val="lt1"/>
                  </a:solidFill>
                  <a:latin typeface="Century Gothic" panose="020B0502020202020204" pitchFamily="34" charset="0"/>
                </a:rPr>
                <a:t>Aumento significativo da eficiência como um todo, com ênfase na redução em média de 70% no tempo gasto com o registro de um pedido, possibilitando aumento de receita.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000" b="1" dirty="0"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-6350" ty="-565150" sx="100000" sy="100000" flip="xy" algn="tl"/>
        </a:blipFill>
        <a:effectLst/>
      </p:bgPr>
    </p:bg>
    <p:spTree>
      <p:nvGrpSpPr>
        <p:cNvPr id="1" name="Shape 227">
          <a:extLst>
            <a:ext uri="{FF2B5EF4-FFF2-40B4-BE49-F238E27FC236}">
              <a16:creationId xmlns:a16="http://schemas.microsoft.com/office/drawing/2014/main" id="{65CF923C-B2E3-D3D6-A43E-CA3B7059F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4">
            <a:extLst>
              <a:ext uri="{FF2B5EF4-FFF2-40B4-BE49-F238E27FC236}">
                <a16:creationId xmlns:a16="http://schemas.microsoft.com/office/drawing/2014/main" id="{8F158C35-1DCF-0254-404C-AFF7E4A0E99A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TECNOLOGIAS APLICADAS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" name="Google Shape;165;p24">
            <a:extLst>
              <a:ext uri="{FF2B5EF4-FFF2-40B4-BE49-F238E27FC236}">
                <a16:creationId xmlns:a16="http://schemas.microsoft.com/office/drawing/2014/main" id="{DE426D9F-CBC2-7E84-A00D-D6DDC6969A3C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25">
            <a:extLst>
              <a:ext uri="{FF2B5EF4-FFF2-40B4-BE49-F238E27FC236}">
                <a16:creationId xmlns:a16="http://schemas.microsoft.com/office/drawing/2014/main" id="{A4CF681A-4165-2501-C450-037393D112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687" t="19872" r="9961" b="17250"/>
          <a:stretch/>
        </p:blipFill>
        <p:spPr>
          <a:xfrm>
            <a:off x="5116455" y="3033933"/>
            <a:ext cx="1954909" cy="1376884"/>
          </a:xfrm>
          <a:prstGeom prst="rect">
            <a:avLst/>
          </a:prstGeom>
          <a:noFill/>
          <a:ln>
            <a:noFill/>
          </a:ln>
          <a:effectLst>
            <a:outerShdw blurRad="50800" dist="50800" dir="2700000" sx="103000" sy="103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88" name="Google Shape;188;p25">
            <a:extLst>
              <a:ext uri="{FF2B5EF4-FFF2-40B4-BE49-F238E27FC236}">
                <a16:creationId xmlns:a16="http://schemas.microsoft.com/office/drawing/2014/main" id="{ED399B8D-8ECC-81ED-EEDA-9FBE5EC2068B}"/>
              </a:ext>
            </a:extLst>
          </p:cNvPr>
          <p:cNvSpPr/>
          <p:nvPr/>
        </p:nvSpPr>
        <p:spPr>
          <a:xfrm>
            <a:off x="1225125" y="2920279"/>
            <a:ext cx="1340696" cy="1417567"/>
          </a:xfrm>
          <a:prstGeom prst="roundRect">
            <a:avLst>
              <a:gd name="adj" fmla="val 15776"/>
            </a:avLst>
          </a:prstGeom>
          <a:blipFill rotWithShape="1">
            <a:blip r:embed="rId6">
              <a:alphaModFix/>
            </a:blip>
            <a:stretch>
              <a:fillRect l="-35087" t="-27567" r="-39414" b="-31506"/>
            </a:stretch>
          </a:blipFill>
          <a:ln w="19050" cap="rnd" cmpd="sng">
            <a:solidFill>
              <a:srgbClr val="2E2E2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89;p25">
            <a:extLst>
              <a:ext uri="{FF2B5EF4-FFF2-40B4-BE49-F238E27FC236}">
                <a16:creationId xmlns:a16="http://schemas.microsoft.com/office/drawing/2014/main" id="{31574794-F3F1-58BF-2A67-066043FECFEE}"/>
              </a:ext>
            </a:extLst>
          </p:cNvPr>
          <p:cNvSpPr txBox="1"/>
          <p:nvPr/>
        </p:nvSpPr>
        <p:spPr>
          <a:xfrm>
            <a:off x="1225125" y="4572032"/>
            <a:ext cx="1340696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FIGMA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75" name="Google Shape;175;p25">
            <a:extLst>
              <a:ext uri="{FF2B5EF4-FFF2-40B4-BE49-F238E27FC236}">
                <a16:creationId xmlns:a16="http://schemas.microsoft.com/office/drawing/2014/main" id="{5B7F9E2B-E86B-4D91-AF63-1BEBC700E1A8}"/>
              </a:ext>
            </a:extLst>
          </p:cNvPr>
          <p:cNvGrpSpPr/>
          <p:nvPr/>
        </p:nvGrpSpPr>
        <p:grpSpPr>
          <a:xfrm>
            <a:off x="3031502" y="2920279"/>
            <a:ext cx="1619272" cy="1438581"/>
            <a:chOff x="1968501" y="3377025"/>
            <a:chExt cx="7289478" cy="6476064"/>
          </a:xfrm>
          <a:effectLst>
            <a:outerShdw blurRad="50800" dist="50800" dir="2700000" algn="ctr" rotWithShape="0">
              <a:schemeClr val="bg1">
                <a:alpha val="40000"/>
              </a:schemeClr>
            </a:outerShdw>
          </a:effectLst>
        </p:grpSpPr>
        <p:cxnSp>
          <p:nvCxnSpPr>
            <p:cNvPr id="176" name="Google Shape;176;p25">
              <a:extLst>
                <a:ext uri="{FF2B5EF4-FFF2-40B4-BE49-F238E27FC236}">
                  <a16:creationId xmlns:a16="http://schemas.microsoft.com/office/drawing/2014/main" id="{48E89505-2132-4192-AA1A-32403D275B89}"/>
                </a:ext>
              </a:extLst>
            </p:cNvPr>
            <p:cNvCxnSpPr/>
            <p:nvPr/>
          </p:nvCxnSpPr>
          <p:spPr>
            <a:xfrm>
              <a:off x="4940301" y="3982751"/>
              <a:ext cx="2946401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" name="Google Shape;177;p25">
              <a:extLst>
                <a:ext uri="{FF2B5EF4-FFF2-40B4-BE49-F238E27FC236}">
                  <a16:creationId xmlns:a16="http://schemas.microsoft.com/office/drawing/2014/main" id="{50A08F95-7F5F-5FAF-2FB2-8240453E33BA}"/>
                </a:ext>
              </a:extLst>
            </p:cNvPr>
            <p:cNvSpPr/>
            <p:nvPr/>
          </p:nvSpPr>
          <p:spPr>
            <a:xfrm>
              <a:off x="7054530" y="3377025"/>
              <a:ext cx="1308101" cy="1219195"/>
            </a:xfrm>
            <a:prstGeom prst="flowChartDecision">
              <a:avLst/>
            </a:pr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78" name="Google Shape;178;p25">
              <a:extLst>
                <a:ext uri="{FF2B5EF4-FFF2-40B4-BE49-F238E27FC236}">
                  <a16:creationId xmlns:a16="http://schemas.microsoft.com/office/drawing/2014/main" id="{EB463182-50C6-B5DC-4148-71E9A26D8EFB}"/>
                </a:ext>
              </a:extLst>
            </p:cNvPr>
            <p:cNvCxnSpPr/>
            <p:nvPr/>
          </p:nvCxnSpPr>
          <p:spPr>
            <a:xfrm rot="10800000">
              <a:off x="7683499" y="3982751"/>
              <a:ext cx="0" cy="5256522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25">
              <a:extLst>
                <a:ext uri="{FF2B5EF4-FFF2-40B4-BE49-F238E27FC236}">
                  <a16:creationId xmlns:a16="http://schemas.microsoft.com/office/drawing/2014/main" id="{5A2B7BE9-F3B7-6BC1-23C5-CF51D0BD760B}"/>
                </a:ext>
              </a:extLst>
            </p:cNvPr>
            <p:cNvCxnSpPr/>
            <p:nvPr/>
          </p:nvCxnSpPr>
          <p:spPr>
            <a:xfrm rot="10800000">
              <a:off x="3505198" y="4122452"/>
              <a:ext cx="0" cy="335152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0" name="Google Shape;180;p25">
              <a:extLst>
                <a:ext uri="{FF2B5EF4-FFF2-40B4-BE49-F238E27FC236}">
                  <a16:creationId xmlns:a16="http://schemas.microsoft.com/office/drawing/2014/main" id="{B9C9C6AF-E018-B34A-91AC-F73FA8A85B78}"/>
                </a:ext>
              </a:extLst>
            </p:cNvPr>
            <p:cNvSpPr/>
            <p:nvPr/>
          </p:nvSpPr>
          <p:spPr>
            <a:xfrm>
              <a:off x="1968501" y="3379501"/>
              <a:ext cx="3098797" cy="1219200"/>
            </a:xfrm>
            <a:prstGeom prst="roundRect">
              <a:avLst>
                <a:gd name="adj" fmla="val 16667"/>
              </a:avLst>
            </a:prstGeom>
            <a:solidFill>
              <a:srgbClr val="22B14C"/>
            </a:solidFill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25">
              <a:extLst>
                <a:ext uri="{FF2B5EF4-FFF2-40B4-BE49-F238E27FC236}">
                  <a16:creationId xmlns:a16="http://schemas.microsoft.com/office/drawing/2014/main" id="{E9387612-696C-0A37-DF1A-6797E5AD65B9}"/>
                </a:ext>
              </a:extLst>
            </p:cNvPr>
            <p:cNvSpPr/>
            <p:nvPr/>
          </p:nvSpPr>
          <p:spPr>
            <a:xfrm>
              <a:off x="2851150" y="7240302"/>
              <a:ext cx="1308101" cy="1219195"/>
            </a:xfrm>
            <a:prstGeom prst="flowChartDecision">
              <a:avLst/>
            </a:prstGeom>
            <a:solidFill>
              <a:srgbClr val="B5E61D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2" name="Google Shape;182;p25">
              <a:extLst>
                <a:ext uri="{FF2B5EF4-FFF2-40B4-BE49-F238E27FC236}">
                  <a16:creationId xmlns:a16="http://schemas.microsoft.com/office/drawing/2014/main" id="{6D58E7E4-D7EB-B78B-5E57-50A1D49A87C6}"/>
                </a:ext>
              </a:extLst>
            </p:cNvPr>
            <p:cNvCxnSpPr/>
            <p:nvPr/>
          </p:nvCxnSpPr>
          <p:spPr>
            <a:xfrm>
              <a:off x="4054478" y="7849900"/>
              <a:ext cx="2946401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83" name="Google Shape;183;p25">
              <a:extLst>
                <a:ext uri="{FF2B5EF4-FFF2-40B4-BE49-F238E27FC236}">
                  <a16:creationId xmlns:a16="http://schemas.microsoft.com/office/drawing/2014/main" id="{EB6E5E3D-9DFC-F111-853D-1490F24312ED}"/>
                </a:ext>
              </a:extLst>
            </p:cNvPr>
            <p:cNvSpPr/>
            <p:nvPr/>
          </p:nvSpPr>
          <p:spPr>
            <a:xfrm>
              <a:off x="6159182" y="7240302"/>
              <a:ext cx="3098797" cy="1219200"/>
            </a:xfrm>
            <a:prstGeom prst="roundRect">
              <a:avLst>
                <a:gd name="adj" fmla="val 16667"/>
              </a:avLst>
            </a:prstGeom>
            <a:solidFill>
              <a:srgbClr val="A8D618"/>
            </a:solidFill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84" name="Google Shape;184;p25">
              <a:extLst>
                <a:ext uri="{FF2B5EF4-FFF2-40B4-BE49-F238E27FC236}">
                  <a16:creationId xmlns:a16="http://schemas.microsoft.com/office/drawing/2014/main" id="{6EF1600A-9CF9-3EA3-7CA6-D8D930E81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3048" y="9239273"/>
              <a:ext cx="2436507" cy="6347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5" name="Google Shape;185;p25">
              <a:extLst>
                <a:ext uri="{FF2B5EF4-FFF2-40B4-BE49-F238E27FC236}">
                  <a16:creationId xmlns:a16="http://schemas.microsoft.com/office/drawing/2014/main" id="{6DB88F34-E9D5-9884-2244-C3036D9ABAD1}"/>
                </a:ext>
              </a:extLst>
            </p:cNvPr>
            <p:cNvSpPr/>
            <p:nvPr/>
          </p:nvSpPr>
          <p:spPr>
            <a:xfrm>
              <a:off x="4971889" y="8633894"/>
              <a:ext cx="1308101" cy="1219195"/>
            </a:xfrm>
            <a:prstGeom prst="flowChartDecision">
              <a:avLst/>
            </a:prstGeom>
            <a:solidFill>
              <a:srgbClr val="4951B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" name="Google Shape;186;p25">
            <a:extLst>
              <a:ext uri="{FF2B5EF4-FFF2-40B4-BE49-F238E27FC236}">
                <a16:creationId xmlns:a16="http://schemas.microsoft.com/office/drawing/2014/main" id="{254FCC70-52DD-EC51-08B4-FD71C3CAFCD6}"/>
              </a:ext>
            </a:extLst>
          </p:cNvPr>
          <p:cNvSpPr txBox="1"/>
          <p:nvPr/>
        </p:nvSpPr>
        <p:spPr>
          <a:xfrm>
            <a:off x="2945533" y="4572032"/>
            <a:ext cx="1791210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BRMODELO</a:t>
            </a:r>
            <a:endParaRPr lang="pt-BR"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8E5990-3267-3A7A-5EB3-3A5C9307C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13128" r="29538" b="13436"/>
          <a:stretch/>
        </p:blipFill>
        <p:spPr bwMode="auto">
          <a:xfrm>
            <a:off x="7451076" y="2920279"/>
            <a:ext cx="1471999" cy="1478895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73;p25">
            <a:extLst>
              <a:ext uri="{FF2B5EF4-FFF2-40B4-BE49-F238E27FC236}">
                <a16:creationId xmlns:a16="http://schemas.microsoft.com/office/drawing/2014/main" id="{03A2CF85-C6FB-89E1-7161-EED3AB279DA5}"/>
              </a:ext>
            </a:extLst>
          </p:cNvPr>
          <p:cNvSpPr txBox="1"/>
          <p:nvPr/>
        </p:nvSpPr>
        <p:spPr>
          <a:xfrm>
            <a:off x="7513979" y="4572032"/>
            <a:ext cx="1576094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VSCODE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293492C-9D4D-F8DF-3FE1-C03A75DA8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49" t="13968" r="26428" b="13651"/>
          <a:stretch/>
        </p:blipFill>
        <p:spPr bwMode="auto">
          <a:xfrm>
            <a:off x="9469787" y="2920279"/>
            <a:ext cx="1633713" cy="1417567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73;p25">
            <a:extLst>
              <a:ext uri="{FF2B5EF4-FFF2-40B4-BE49-F238E27FC236}">
                <a16:creationId xmlns:a16="http://schemas.microsoft.com/office/drawing/2014/main" id="{3830DAF9-CC82-07C8-BE79-A40955653C0A}"/>
              </a:ext>
            </a:extLst>
          </p:cNvPr>
          <p:cNvSpPr txBox="1"/>
          <p:nvPr/>
        </p:nvSpPr>
        <p:spPr>
          <a:xfrm>
            <a:off x="9498596" y="4572032"/>
            <a:ext cx="1576094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VSCODE</a:t>
            </a:r>
            <a:endParaRPr sz="20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75168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tile tx="0" ty="0" sx="54000" sy="100000" flip="none" algn="tl"/>
        </a:blipFill>
        <a:effectLst/>
      </p:bgPr>
    </p:bg>
    <p:spTree>
      <p:nvGrpSpPr>
        <p:cNvPr id="1" name="Shape 198">
          <a:extLst>
            <a:ext uri="{FF2B5EF4-FFF2-40B4-BE49-F238E27FC236}">
              <a16:creationId xmlns:a16="http://schemas.microsoft.com/office/drawing/2014/main" id="{975AA4C6-D37F-74E6-231A-4E0449D5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3;p24">
            <a:extLst>
              <a:ext uri="{FF2B5EF4-FFF2-40B4-BE49-F238E27FC236}">
                <a16:creationId xmlns:a16="http://schemas.microsoft.com/office/drawing/2014/main" id="{82457654-686D-687B-DDD7-FDD7F08DB2B8}"/>
              </a:ext>
            </a:extLst>
          </p:cNvPr>
          <p:cNvSpPr txBox="1"/>
          <p:nvPr/>
        </p:nvSpPr>
        <p:spPr>
          <a:xfrm>
            <a:off x="1217991" y="1233661"/>
            <a:ext cx="9837784" cy="421423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LINHA DO TEMPO</a:t>
            </a:r>
            <a:endParaRPr lang="pt-BR" sz="24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9" name="Google Shape;165;p24">
            <a:extLst>
              <a:ext uri="{FF2B5EF4-FFF2-40B4-BE49-F238E27FC236}">
                <a16:creationId xmlns:a16="http://schemas.microsoft.com/office/drawing/2014/main" id="{6B0958C0-C468-5B33-4AF4-AB6E3EAD453A}"/>
              </a:ext>
            </a:extLst>
          </p:cNvPr>
          <p:cNvCxnSpPr>
            <a:cxnSpLocks/>
          </p:cNvCxnSpPr>
          <p:nvPr/>
        </p:nvCxnSpPr>
        <p:spPr>
          <a:xfrm>
            <a:off x="1225124" y="1688038"/>
            <a:ext cx="974175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77B43C1C-529E-7AC3-F8F8-C069CA5D4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0711" y="3364525"/>
            <a:ext cx="720000" cy="7200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7B894673-1558-0D18-788E-20AD398D1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0635" y="3431200"/>
            <a:ext cx="720000" cy="720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BB9A3E7-82ED-7E32-01A9-AE10EEDC94C0}"/>
              </a:ext>
            </a:extLst>
          </p:cNvPr>
          <p:cNvCxnSpPr>
            <a:cxnSpLocks/>
          </p:cNvCxnSpPr>
          <p:nvPr/>
        </p:nvCxnSpPr>
        <p:spPr>
          <a:xfrm>
            <a:off x="9467850" y="3762375"/>
            <a:ext cx="1479550" cy="0"/>
          </a:xfrm>
          <a:prstGeom prst="straightConnector1">
            <a:avLst/>
          </a:prstGeom>
          <a:ln w="38100">
            <a:solidFill>
              <a:srgbClr val="ECECE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35F77A0A-68A5-0CD7-CC02-E46DAE4D8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0559" y="3431200"/>
            <a:ext cx="720000" cy="720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DDCF0DF-E734-CC77-4804-183DE2022F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0483" y="3431200"/>
            <a:ext cx="720000" cy="720000"/>
          </a:xfrm>
          <a:prstGeom prst="rect">
            <a:avLst/>
          </a:prstGeom>
        </p:spPr>
      </p:pic>
      <p:sp>
        <p:nvSpPr>
          <p:cNvPr id="7" name="Google Shape;164;p24">
            <a:extLst>
              <a:ext uri="{FF2B5EF4-FFF2-40B4-BE49-F238E27FC236}">
                <a16:creationId xmlns:a16="http://schemas.microsoft.com/office/drawing/2014/main" id="{E5BC88B1-9BD4-B8F9-F7AD-3FBA5FC03107}"/>
              </a:ext>
            </a:extLst>
          </p:cNvPr>
          <p:cNvSpPr txBox="1"/>
          <p:nvPr/>
        </p:nvSpPr>
        <p:spPr>
          <a:xfrm>
            <a:off x="1225123" y="2185032"/>
            <a:ext cx="3965851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Entrevistas com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MEIs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 e pequenos comerciantes.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9" name="Google Shape;164;p24">
            <a:extLst>
              <a:ext uri="{FF2B5EF4-FFF2-40B4-BE49-F238E27FC236}">
                <a16:creationId xmlns:a16="http://schemas.microsoft.com/office/drawing/2014/main" id="{8B7897C2-35D6-AC5D-2561-A750B89F58A9}"/>
              </a:ext>
            </a:extLst>
          </p:cNvPr>
          <p:cNvSpPr txBox="1"/>
          <p:nvPr/>
        </p:nvSpPr>
        <p:spPr>
          <a:xfrm>
            <a:off x="5557905" y="2185032"/>
            <a:ext cx="2545083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Arial Black"/>
                <a:cs typeface="Calibri" panose="020F0502020204030204" pitchFamily="34" charset="0"/>
                <a:sym typeface="Arial Black"/>
              </a:rPr>
              <a:t>Protótipo das principais telas.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sp>
        <p:nvSpPr>
          <p:cNvPr id="12" name="Google Shape;164;p24">
            <a:extLst>
              <a:ext uri="{FF2B5EF4-FFF2-40B4-BE49-F238E27FC236}">
                <a16:creationId xmlns:a16="http://schemas.microsoft.com/office/drawing/2014/main" id="{048B0C37-85E4-02CC-19ED-02E23081A92D}"/>
              </a:ext>
            </a:extLst>
          </p:cNvPr>
          <p:cNvSpPr txBox="1"/>
          <p:nvPr/>
        </p:nvSpPr>
        <p:spPr>
          <a:xfrm>
            <a:off x="7662406" y="4592960"/>
            <a:ext cx="3113444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Protótipo funcional.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 b="1" dirty="0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(in </a:t>
            </a:r>
            <a:r>
              <a:rPr lang="pt-BR" sz="2400" b="1" dirty="0" err="1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progress</a:t>
            </a:r>
            <a:r>
              <a:rPr lang="pt-BR" sz="2400" b="1" dirty="0">
                <a:solidFill>
                  <a:schemeClr val="lt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Century Gothic"/>
              </a:rPr>
              <a:t>)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64;p24">
            <a:extLst>
              <a:ext uri="{FF2B5EF4-FFF2-40B4-BE49-F238E27FC236}">
                <a16:creationId xmlns:a16="http://schemas.microsoft.com/office/drawing/2014/main" id="{EE9DD5DD-1E9A-28B7-1A51-B3C8ECEC2411}"/>
              </a:ext>
            </a:extLst>
          </p:cNvPr>
          <p:cNvSpPr txBox="1"/>
          <p:nvPr/>
        </p:nvSpPr>
        <p:spPr>
          <a:xfrm>
            <a:off x="2870656" y="4592960"/>
            <a:ext cx="3417601" cy="720000"/>
          </a:xfrm>
          <a:prstGeom prst="rect">
            <a:avLst/>
          </a:prstGeom>
          <a:noFill/>
          <a:ln>
            <a:noFill/>
          </a:ln>
          <a:effectLst>
            <a:outerShdw blurRad="635000" dist="12700" dir="2700000" algn="tl" rotWithShape="0">
              <a:srgbClr val="000000">
                <a:alpha val="8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Mapeamento de gargalos e requisitos.</a:t>
            </a:r>
            <a:endParaRPr lang="pt-BR" sz="2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5B71B47-72AC-BAC9-8EF5-314541316BFE}"/>
              </a:ext>
            </a:extLst>
          </p:cNvPr>
          <p:cNvCxnSpPr>
            <a:cxnSpLocks/>
          </p:cNvCxnSpPr>
          <p:nvPr/>
        </p:nvCxnSpPr>
        <p:spPr>
          <a:xfrm>
            <a:off x="7040563" y="37623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1E03517-3FBD-B15D-AECE-8CD3E646CDB4}"/>
              </a:ext>
            </a:extLst>
          </p:cNvPr>
          <p:cNvCxnSpPr>
            <a:cxnSpLocks/>
          </p:cNvCxnSpPr>
          <p:nvPr/>
        </p:nvCxnSpPr>
        <p:spPr>
          <a:xfrm>
            <a:off x="4567212" y="376262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A082162-40EB-7A5C-D22E-075F9310CD6C}"/>
              </a:ext>
            </a:extLst>
          </p:cNvPr>
          <p:cNvCxnSpPr>
            <a:cxnSpLocks/>
          </p:cNvCxnSpPr>
          <p:nvPr/>
        </p:nvCxnSpPr>
        <p:spPr>
          <a:xfrm>
            <a:off x="2246261" y="3762875"/>
            <a:ext cx="1439862" cy="0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975391E-9879-C572-5766-2EC9605108C2}"/>
              </a:ext>
            </a:extLst>
          </p:cNvPr>
          <p:cNvCxnSpPr>
            <a:cxnSpLocks/>
          </p:cNvCxnSpPr>
          <p:nvPr/>
        </p:nvCxnSpPr>
        <p:spPr>
          <a:xfrm>
            <a:off x="1712550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450F465-3BE5-34BC-2CFD-2035C714EA69}"/>
              </a:ext>
            </a:extLst>
          </p:cNvPr>
          <p:cNvCxnSpPr>
            <a:cxnSpLocks/>
          </p:cNvCxnSpPr>
          <p:nvPr/>
        </p:nvCxnSpPr>
        <p:spPr>
          <a:xfrm>
            <a:off x="4114694" y="4153400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400A12A-C668-2A24-BF71-013BC8B258AC}"/>
              </a:ext>
            </a:extLst>
          </p:cNvPr>
          <p:cNvCxnSpPr>
            <a:cxnSpLocks/>
          </p:cNvCxnSpPr>
          <p:nvPr/>
        </p:nvCxnSpPr>
        <p:spPr>
          <a:xfrm>
            <a:off x="6540559" y="3017576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3C2E1AB-0482-B540-472C-A8E10D46E755}"/>
              </a:ext>
            </a:extLst>
          </p:cNvPr>
          <p:cNvCxnSpPr>
            <a:cxnSpLocks/>
          </p:cNvCxnSpPr>
          <p:nvPr/>
        </p:nvCxnSpPr>
        <p:spPr>
          <a:xfrm>
            <a:off x="8963082" y="4176288"/>
            <a:ext cx="0" cy="411424"/>
          </a:xfrm>
          <a:prstGeom prst="line">
            <a:avLst/>
          </a:prstGeom>
          <a:ln w="38100"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1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573</Words>
  <Application>Microsoft Office PowerPoint</Application>
  <PresentationFormat>Widescreen</PresentationFormat>
  <Paragraphs>109</Paragraphs>
  <Slides>18</Slides>
  <Notes>18</Notes>
  <HiddenSlides>6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 Black</vt:lpstr>
      <vt:lpstr>Calibri</vt:lpstr>
      <vt:lpstr>Century Gothic</vt:lpstr>
      <vt:lpstr>Arial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Vanderson da Silva</dc:creator>
  <cp:lastModifiedBy>Vanderson da Silva</cp:lastModifiedBy>
  <cp:revision>26</cp:revision>
  <dcterms:created xsi:type="dcterms:W3CDTF">2024-04-24T14:07:02Z</dcterms:created>
  <dcterms:modified xsi:type="dcterms:W3CDTF">2025-04-25T19:56:44Z</dcterms:modified>
</cp:coreProperties>
</file>